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63" r:id="rId3"/>
    <p:sldId id="258" r:id="rId4"/>
    <p:sldId id="286" r:id="rId5"/>
    <p:sldId id="265" r:id="rId6"/>
    <p:sldId id="266" r:id="rId7"/>
    <p:sldId id="269" r:id="rId8"/>
    <p:sldId id="287" r:id="rId9"/>
    <p:sldId id="276" r:id="rId10"/>
    <p:sldId id="273" r:id="rId11"/>
    <p:sldId id="28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ção Padrão" id="{0584D505-2DA6-405E-911D-86E11597AAAB}">
          <p14:sldIdLst>
            <p14:sldId id="257"/>
            <p14:sldId id="263"/>
            <p14:sldId id="258"/>
            <p14:sldId id="286"/>
          </p14:sldIdLst>
        </p14:section>
        <p14:section name="Seção sem Título" id="{AA7BEA3B-8455-4ECB-8799-E392DD2DD34C}">
          <p14:sldIdLst>
            <p14:sldId id="265"/>
            <p14:sldId id="266"/>
            <p14:sldId id="269"/>
            <p14:sldId id="287"/>
            <p14:sldId id="276"/>
            <p14:sldId id="273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400" autoAdjust="0"/>
  </p:normalViewPr>
  <p:slideViewPr>
    <p:cSldViewPr snapToGrid="0">
      <p:cViewPr varScale="1">
        <p:scale>
          <a:sx n="89" d="100"/>
          <a:sy n="89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0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783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22902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55169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7984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01529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5817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8348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7702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0d2357eeb3_0_22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g10d2357eeb3_0_22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Google Shape;12;g10d2357eeb3_0_22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10d2357eeb3_0_2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10d2357eeb3_0_2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g10d2357eeb3_0_232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g10d2357eeb3_0_23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0d2357eeb3_0_23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10d2357eeb3_0_23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g10d2357eeb3_0_240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g10d2357eeb3_0_24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g10d2357eeb3_0_24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0d2357eeb3_0_244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g10d2357eeb3_0_24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0d2357eeb3_0_247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g10d2357eeb3_0_24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g10d2357eeb3_0_247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g10d2357eeb3_0_247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g10d2357eeb3_0_2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0d2357eeb3_0_253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g10d2357eeb3_0_25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0d2357eeb3_0_256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g10d2357eeb3_0_25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g10d2357eeb3_0_25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d2357eeb3_0_26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10d2357eeb3_0_2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g10d2357eeb3_0_2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g10d2357eeb3_0_21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753" y="1810619"/>
            <a:ext cx="6996522" cy="347376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275413" y="2170374"/>
            <a:ext cx="3731727" cy="1200329"/>
          </a:xfrm>
          <a:prstGeom prst="rect">
            <a:avLst/>
          </a:prstGeom>
          <a:noFill/>
          <a:effectLst>
            <a:softEdge rad="749300"/>
          </a:effectLst>
        </p:spPr>
        <p:txBody>
          <a:bodyPr wrap="square" rtlCol="0">
            <a:spAutoFit/>
          </a:bodyPr>
          <a:lstStyle/>
          <a:p>
            <a:endParaRPr lang="pt-BR" sz="3600" b="1" dirty="0" smtClean="0">
              <a:solidFill>
                <a:srgbClr val="DE7F00"/>
              </a:solidFill>
              <a:effectLst>
                <a:outerShdw blurRad="50800" dist="38100" dir="10800000" algn="r" rotWithShape="0">
                  <a:schemeClr val="tx1">
                    <a:alpha val="40000"/>
                  </a:schemeClr>
                </a:outerShdw>
              </a:effectLst>
              <a:latin typeface="Bodoni MT Black" panose="02070A03080606020203" pitchFamily="18" charset="0"/>
            </a:endParaRPr>
          </a:p>
          <a:p>
            <a:endParaRPr lang="pt-BR" sz="3600" b="1" dirty="0">
              <a:solidFill>
                <a:srgbClr val="DE7F00"/>
              </a:solidFill>
              <a:effectLst>
                <a:outerShdw blurRad="50800" dist="38100" dir="10800000" algn="r" rotWithShape="0">
                  <a:schemeClr val="tx1">
                    <a:alpha val="40000"/>
                  </a:schemeClr>
                </a:outerShdw>
              </a:effectLst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6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648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49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225" y="1722474"/>
            <a:ext cx="2670047" cy="3630831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4462272" y="2218338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Algerian" panose="04020705040A02060702" pitchFamily="82" charset="0"/>
              </a:rPr>
              <a:t>Nome: Solane Gome de Abreu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Algerian" panose="04020705040A02060702" pitchFamily="82" charset="0"/>
              </a:rPr>
              <a:t>Graduação : Pedagogia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Algerian" panose="04020705040A02060702" pitchFamily="82" charset="0"/>
              </a:rPr>
              <a:t>Especialização: Gestão escolar , Administração ,Supervisão e Orientação.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800" dirty="0" smtClean="0">
                <a:latin typeface="Algerian" panose="04020705040A02060702" pitchFamily="82" charset="0"/>
              </a:rPr>
              <a:t>Função: Orientadora Educacional.</a:t>
            </a:r>
          </a:p>
          <a:p>
            <a:endParaRPr lang="pt-BR" sz="3200" dirty="0" smtClean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2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-1914768" y="1213575"/>
            <a:ext cx="14953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+mn-lt"/>
                <a:cs typeface="Arial" panose="020B0604020202020204" pitchFamily="34" charset="0"/>
              </a:rPr>
              <a:t> </a:t>
            </a:r>
            <a:endParaRPr lang="pt-BR" dirty="0" smtClean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147170" y="2633169"/>
            <a:ext cx="107852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629400" y="1793631"/>
            <a:ext cx="45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06769" y="2055241"/>
            <a:ext cx="982100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 smtClean="0"/>
              <a:t>1  JUSTIFICATIVA</a:t>
            </a:r>
            <a:endParaRPr lang="pt-BR" dirty="0"/>
          </a:p>
          <a:p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A presente proposta tem por finalidade aproximar a família da escola, tendo em vista que ambas instituições tem um papel importantíssimo na formação de cidadãos. Sabemos da necessidade da educação para o processo de aproximação do ser humano com o meio em que vive. </a:t>
            </a:r>
          </a:p>
          <a:p>
            <a:r>
              <a:rPr lang="pt-BR" dirty="0"/>
              <a:t>Em meio a pandemia o distanciamento entre escola e família ficou ainda mais presente e considerando essa afirmativa o presente projeto se justifica como um mecanismo que visa propiciar essa aproximação, tendo em vista que o distanciamento família-escola tem influências negativas para que haja a formação integral dos estudantes, atingindo diretamente o ensino - aprendizagem. </a:t>
            </a:r>
          </a:p>
          <a:p>
            <a:r>
              <a:rPr lang="pt-BR" dirty="0"/>
              <a:t>A família é o primeiro ponto de referência para uma criança, adolescentes e até mesmo para pessoas em qualquer faixa de idade, não eliminando assim a importância da escola, pois ambas precisam andar juntas. Compreende –se que a escola entra no contexto ampliando a ideia de interação ao mundo e aos conhecimentos pedagógicos. </a:t>
            </a:r>
          </a:p>
          <a:p>
            <a:r>
              <a:rPr lang="pt-BR" dirty="0"/>
              <a:t>Assim essa proposta versa sobre recuperar essa instituição tão importante como parceira da escola e do ensino e aprendizagem dos indivíduos nelas inseridas com práticas capazes de atingir os resultados esperados.</a:t>
            </a:r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79215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1125415" y="2769577"/>
            <a:ext cx="92231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b="1" dirty="0" smtClean="0"/>
              <a:t>2 OBJETIVO </a:t>
            </a:r>
            <a:r>
              <a:rPr lang="pt-BR" b="1" dirty="0"/>
              <a:t>GERAL </a:t>
            </a:r>
            <a:endParaRPr lang="pt-BR" dirty="0"/>
          </a:p>
          <a:p>
            <a:r>
              <a:rPr lang="pt-BR" dirty="0"/>
              <a:t> </a:t>
            </a:r>
          </a:p>
          <a:p>
            <a:r>
              <a:rPr lang="pt-BR" dirty="0"/>
              <a:t>Propiciar o relacionamento entre escola e família, promovendo um espaço de informações e orientações, estimulando a família a acompanhar o desenvolvimento do aluno no espaço escolar.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2.1 OBJETIVOS ESPECÍFICOS </a:t>
            </a:r>
            <a:endParaRPr lang="pt-BR" dirty="0"/>
          </a:p>
          <a:p>
            <a:pPr lvl="0"/>
            <a:r>
              <a:rPr lang="pt-BR" dirty="0"/>
              <a:t>Identificar os motivos da ausência dos pais na escola.</a:t>
            </a:r>
          </a:p>
          <a:p>
            <a:pPr lvl="0"/>
            <a:r>
              <a:rPr lang="pt-BR" dirty="0"/>
              <a:t>Desenvolver hábitos de convivência familiar.</a:t>
            </a:r>
          </a:p>
          <a:p>
            <a:pPr lvl="0"/>
            <a:r>
              <a:rPr lang="pt-BR" dirty="0"/>
              <a:t>Despertar, na família, a participação na vida escolar do aluno.</a:t>
            </a:r>
          </a:p>
          <a:p>
            <a:pPr lvl="0"/>
            <a:r>
              <a:rPr lang="pt-BR" dirty="0"/>
              <a:t>Valorizar a família como instituição</a:t>
            </a:r>
            <a:r>
              <a:rPr lang="pt-BR" b="1" dirty="0"/>
              <a:t> </a:t>
            </a:r>
            <a:r>
              <a:rPr lang="pt-BR" dirty="0"/>
              <a:t>participativa. </a:t>
            </a:r>
          </a:p>
          <a:p>
            <a:pPr lvl="0"/>
            <a:r>
              <a:rPr lang="pt-BR" dirty="0"/>
              <a:t>Utilizar grupos de WhatsApp para fomentar a comunicação com a família. </a:t>
            </a:r>
          </a:p>
          <a:p>
            <a:r>
              <a:rPr lang="pt-BR" b="1" dirty="0"/>
              <a:t> </a:t>
            </a:r>
            <a:endParaRPr lang="pt-BR" dirty="0"/>
          </a:p>
          <a:p>
            <a:pPr lvl="0"/>
            <a:r>
              <a:rPr lang="pt-BR" b="1" dirty="0"/>
              <a:t>PÚBLICO-ALVO </a:t>
            </a:r>
            <a:endParaRPr lang="pt-BR" dirty="0"/>
          </a:p>
          <a:p>
            <a:r>
              <a:rPr lang="pt-BR" dirty="0"/>
              <a:t>Pais de alunos da rede municipal de ensino de Porto Nacional.</a:t>
            </a:r>
          </a:p>
        </p:txBody>
      </p:sp>
      <p:sp>
        <p:nvSpPr>
          <p:cNvPr id="2" name="Retângulo 1"/>
          <p:cNvSpPr/>
          <p:nvPr/>
        </p:nvSpPr>
        <p:spPr>
          <a:xfrm>
            <a:off x="7147170" y="2633169"/>
            <a:ext cx="107852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31386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/>
          <p:cNvSpPr/>
          <p:nvPr/>
        </p:nvSpPr>
        <p:spPr>
          <a:xfrm>
            <a:off x="666044" y="884847"/>
            <a:ext cx="998870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endParaRPr lang="pt-BR" sz="2800" dirty="0" smtClean="0"/>
          </a:p>
          <a:p>
            <a:r>
              <a:rPr lang="pt-BR" sz="2400" dirty="0" smtClean="0"/>
              <a:t>                         </a:t>
            </a:r>
            <a:endParaRPr lang="pt-BR" sz="2400" dirty="0" smtClean="0"/>
          </a:p>
          <a:p>
            <a:endParaRPr lang="pt-BR" sz="2800" dirty="0" smtClean="0"/>
          </a:p>
          <a:p>
            <a:r>
              <a:rPr lang="pt-BR" sz="2800" dirty="0" smtClean="0"/>
              <a:t> </a:t>
            </a:r>
          </a:p>
          <a:p>
            <a:endParaRPr lang="pt-BR" sz="2800" dirty="0" smtClean="0"/>
          </a:p>
          <a:p>
            <a:r>
              <a:rPr lang="pt-BR" sz="2800" dirty="0" smtClean="0"/>
              <a:t>  </a:t>
            </a:r>
          </a:p>
        </p:txBody>
      </p:sp>
      <p:sp>
        <p:nvSpPr>
          <p:cNvPr id="3" name="Retângulo 2"/>
          <p:cNvSpPr/>
          <p:nvPr/>
        </p:nvSpPr>
        <p:spPr>
          <a:xfrm>
            <a:off x="1664898" y="1535502"/>
            <a:ext cx="906636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pt-BR" sz="1600" b="1" dirty="0" smtClean="0">
                <a:latin typeface="Arial" panose="020B0604020202020204" pitchFamily="34" charset="0"/>
                <a:ea typeface="Arial" panose="020B0604020202020204" pitchFamily="34" charset="0"/>
              </a:rPr>
              <a:t>Desenvolvimento</a:t>
            </a: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indent="450215" algn="just">
              <a:lnSpc>
                <a:spcPct val="150000"/>
              </a:lnSpc>
            </a:pPr>
            <a:endParaRPr lang="pt-BR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BR" dirty="0" smtClean="0">
                <a:latin typeface="Arial" panose="020B0604020202020204" pitchFamily="34" charset="0"/>
                <a:ea typeface="Arial" panose="020B0604020202020204" pitchFamily="34" charset="0"/>
              </a:rPr>
              <a:t> O 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projeto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 Pais e filhos matriculados na escola 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irá se dar por meio de ações práticas, articuladas pela escola tendo o 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Orientador Educacional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 como principal responsável pelas etapas a serem desenvolvidas, porém de forma integrada com os demais servidores da unidade escolar (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) de forma que a referida irá apresentar a proposta para a família.  De forma simbólica será realizada a matricula dos pais na escola e monitorada a participação mediante a lista de frequência nas ações, que deverá ser pensada e elaborada por turma.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Dessa forma, a presente proposta será desenvolvida de acordo com o calendário escolar e agenda interna de cada unidade, as etapas serão bimestralmente com realização de ações bem articuladas e pensadas para atrair as famílias. 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As escolas irão contar com suporte da Gerência de Inclusão e Atenção Socioemocional, que estará em constante comunicação com as </a:t>
            </a: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UE</a:t>
            </a: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, no sentido de dar suporte às ações de interação família e escola.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283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1650745" y="1643733"/>
            <a:ext cx="88993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dirty="0" smtClean="0">
              <a:latin typeface="Algerian" panose="04020705040A02060702" pitchFamily="82" charset="0"/>
            </a:endParaRPr>
          </a:p>
          <a:p>
            <a:pPr lvl="0"/>
            <a:r>
              <a:rPr lang="pt-BR" sz="2400" dirty="0" smtClean="0">
                <a:latin typeface="Algerian" panose="04020705040A02060702" pitchFamily="82" charset="0"/>
                <a:cs typeface="Arial" panose="020B0604020202020204" pitchFamily="34" charset="0"/>
              </a:rPr>
              <a:t> </a:t>
            </a:r>
          </a:p>
          <a:p>
            <a:pPr lvl="0"/>
            <a:endParaRPr lang="pt-BR" sz="2400" dirty="0">
              <a:latin typeface="Algerian" panose="04020705040A02060702" pitchFamily="82" charset="0"/>
              <a:cs typeface="Arial" panose="020B0604020202020204" pitchFamily="34" charset="0"/>
            </a:endParaRPr>
          </a:p>
          <a:p>
            <a:pPr lvl="0"/>
            <a:r>
              <a:rPr lang="pt-BR" sz="2400" dirty="0" smtClean="0">
                <a:latin typeface="Algerian" panose="04020705040A02060702" pitchFamily="82" charset="0"/>
                <a:cs typeface="Arial" panose="020B0604020202020204" pitchFamily="34" charset="0"/>
              </a:rPr>
              <a:t> </a:t>
            </a:r>
            <a:r>
              <a:rPr lang="pt-BR" b="1" dirty="0"/>
              <a:t>CRONOGRAMA DAS AÇÕES </a:t>
            </a:r>
            <a:endParaRPr lang="pt-BR" dirty="0"/>
          </a:p>
          <a:p>
            <a:r>
              <a:rPr lang="pt-BR" b="1" dirty="0"/>
              <a:t> </a:t>
            </a:r>
            <a:endParaRPr lang="pt-BR" dirty="0"/>
          </a:p>
          <a:p>
            <a:r>
              <a:rPr lang="pt-BR" dirty="0"/>
              <a:t>O cronograma a seguir é uma sugestão que pode e deve ser adaptado de acordo com a realidade da unidade escolar. Também ressaltamos que não é necessário realizar todas as ações por bimestre. </a:t>
            </a:r>
          </a:p>
          <a:p>
            <a:r>
              <a:rPr lang="pt-BR" dirty="0"/>
              <a:t>Fica, portanto, a critério da escola escolher as que mais se identificam com sua realidade. </a:t>
            </a:r>
          </a:p>
          <a:p>
            <a:pPr algn="just"/>
            <a:endParaRPr lang="pt-BR" sz="2400" dirty="0">
              <a:latin typeface="Algerian" panose="04020705040A02060702" pitchFamily="82" charset="0"/>
              <a:cs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093048" y="3141268"/>
            <a:ext cx="9347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400" dirty="0" smtClean="0"/>
          </a:p>
          <a:p>
            <a:endParaRPr lang="pt-BR" sz="2400" dirty="0" smtClean="0">
              <a:latin typeface="+mn-lt"/>
            </a:endParaRPr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946203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632200" y="1153907"/>
            <a:ext cx="105889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 smtClean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55758" y="692242"/>
            <a:ext cx="7075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latin typeface="Algerian" panose="04020705040A02060702" pitchFamily="82" charset="0"/>
              </a:rPr>
              <a:t>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041812"/>
              </p:ext>
            </p:extLst>
          </p:nvPr>
        </p:nvGraphicFramePr>
        <p:xfrm>
          <a:off x="3232467" y="1541685"/>
          <a:ext cx="6799555" cy="4727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1628">
                  <a:extLst>
                    <a:ext uri="{9D8B030D-6E8A-4147-A177-3AD203B41FA5}">
                      <a16:colId xmlns:a16="http://schemas.microsoft.com/office/drawing/2014/main" val="1053329237"/>
                    </a:ext>
                  </a:extLst>
                </a:gridCol>
                <a:gridCol w="1861415">
                  <a:extLst>
                    <a:ext uri="{9D8B030D-6E8A-4147-A177-3AD203B41FA5}">
                      <a16:colId xmlns:a16="http://schemas.microsoft.com/office/drawing/2014/main" val="592293057"/>
                    </a:ext>
                  </a:extLst>
                </a:gridCol>
                <a:gridCol w="1602822">
                  <a:extLst>
                    <a:ext uri="{9D8B030D-6E8A-4147-A177-3AD203B41FA5}">
                      <a16:colId xmlns:a16="http://schemas.microsoft.com/office/drawing/2014/main" val="2291754439"/>
                    </a:ext>
                  </a:extLst>
                </a:gridCol>
                <a:gridCol w="1673690">
                  <a:extLst>
                    <a:ext uri="{9D8B030D-6E8A-4147-A177-3AD203B41FA5}">
                      <a16:colId xmlns:a16="http://schemas.microsoft.com/office/drawing/2014/main" val="2014505911"/>
                    </a:ext>
                  </a:extLst>
                </a:gridCol>
              </a:tblGrid>
              <a:tr h="3501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1º bimestre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2º bimestre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3º bimestre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4º bimestre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7853923"/>
                  </a:ext>
                </a:extLst>
              </a:tr>
              <a:tr h="4377065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Apresentação do projeto.</a:t>
                      </a:r>
                      <a:endParaRPr lang="pt-B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Realização de trabalhos pedagógicos com a participação dos pais.</a:t>
                      </a:r>
                      <a:endParaRPr lang="pt-B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Apresentação de trabalhos escolares.</a:t>
                      </a:r>
                      <a:endParaRPr lang="pt-BR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Levantamento de enquete para saber os horários que os pais mais se adequam para as reuniões </a:t>
                      </a:r>
                      <a:endParaRPr lang="pt-B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Reuniões diversificadas com momentos de escuta e temas presentes no dia a dia das famílias.</a:t>
                      </a:r>
                      <a:endParaRPr lang="pt-BR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Realização trabalho social, de forma intersetorial.</a:t>
                      </a:r>
                      <a:endParaRPr lang="pt-BR" sz="11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Realização de palestras e workshops com temas como: depressão, ansiedade, violência entre outros.</a:t>
                      </a:r>
                      <a:endParaRPr lang="pt-BR" sz="1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>
                          <a:effectLst/>
                        </a:rPr>
                        <a:t>Apresentações culturais. </a:t>
                      </a:r>
                      <a:endParaRPr lang="pt-BR" sz="1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 dirty="0">
                          <a:effectLst/>
                        </a:rPr>
                        <a:t>Eventos esportivos com a participação da família na torcida.</a:t>
                      </a:r>
                      <a:endParaRPr lang="pt-BR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200" dirty="0">
                          <a:effectLst/>
                        </a:rPr>
                        <a:t>Premiação e reconhecimentos dos pais destaques do ano. </a:t>
                      </a:r>
                      <a:endParaRPr lang="pt-BR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442381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2150" y="15414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623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aixaDeTexto 3"/>
          <p:cNvSpPr txBox="1"/>
          <p:nvPr/>
        </p:nvSpPr>
        <p:spPr>
          <a:xfrm>
            <a:off x="1354347" y="1094287"/>
            <a:ext cx="100627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402075" y="1305342"/>
            <a:ext cx="689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400" dirty="0" smtClean="0">
              <a:latin typeface="Algerian" panose="04020705040A02060702" pitchFamily="82" charset="0"/>
            </a:endParaRPr>
          </a:p>
          <a:p>
            <a:pPr algn="ctr"/>
            <a:r>
              <a:rPr lang="pt-BR" sz="2400" dirty="0" smtClean="0">
                <a:latin typeface="Algerian" panose="04020705040A02060702" pitchFamily="82" charset="0"/>
              </a:rPr>
              <a:t> </a:t>
            </a:r>
            <a:endParaRPr lang="pt-BR" sz="2400" dirty="0" smtClean="0">
              <a:latin typeface="Algerian" panose="04020705040A02060702" pitchFamily="82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535251" y="1282259"/>
            <a:ext cx="8031443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SzPts val="1200"/>
              <a:buFont typeface="Arial" panose="020B0604020202020204" pitchFamily="34" charset="0"/>
              <a:buAutoNum type="arabicPeriod"/>
              <a:tabLst>
                <a:tab pos="3295650" algn="l"/>
              </a:tabLst>
            </a:pP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RESULTADOS </a:t>
            </a:r>
            <a:r>
              <a:rPr lang="pt-BR" b="1" dirty="0" smtClean="0">
                <a:latin typeface="Arial" panose="020B0604020202020204" pitchFamily="34" charset="0"/>
                <a:ea typeface="Arial" panose="020B0604020202020204" pitchFamily="34" charset="0"/>
              </a:rPr>
              <a:t>ESPERADOS</a:t>
            </a:r>
          </a:p>
          <a:p>
            <a:pPr marL="342900" lvl="0" indent="-342900" algn="just">
              <a:lnSpc>
                <a:spcPct val="150000"/>
              </a:lnSpc>
              <a:buSzPts val="1200"/>
              <a:buFont typeface="Arial" panose="020B0604020202020204" pitchFamily="34" charset="0"/>
              <a:buAutoNum type="arabicPeriod"/>
              <a:tabLst>
                <a:tab pos="3295650" algn="l"/>
              </a:tabLst>
            </a:pPr>
            <a:endParaRPr lang="pt-BR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buSzPts val="1200"/>
              <a:tabLst>
                <a:tab pos="3295650" algn="l"/>
              </a:tabLst>
            </a:pP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	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Ao final desse projeto espera-se atingir uma ampla participação dos pais nas escolas, figura de capital importância no enfrentamento aos desafios para a formação integral dos estudantes, somente com essa participação poderá se efetivar de fato as atividades propostas nas escolas sob a ótica da participação assídua das famílias no que se refere o ensino – aprendizagem.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Arial" panose="020B0604020202020204" pitchFamily="34" charset="0"/>
              </a:rPr>
              <a:t>Espera ainda que essa integração seja de forma harmoniosa e prazerosa para ambas instituições inseridas nesse contexto família e escola, concluindo todas as ações colaborativas de modo que a família passe a ser um agente participativo do dia a dia da vida escolar de seus filhos.</a:t>
            </a:r>
            <a:endParaRPr lang="pt-BR" sz="12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28600" algn="just">
              <a:lnSpc>
                <a:spcPct val="150000"/>
              </a:lnSpc>
            </a:pPr>
            <a:r>
              <a:rPr lang="pt-BR" b="1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pt-BR" sz="12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4031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5550" y="455700"/>
            <a:ext cx="1399701" cy="15157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/>
          <p:cNvSpPr txBox="1"/>
          <p:nvPr/>
        </p:nvSpPr>
        <p:spPr>
          <a:xfrm>
            <a:off x="2277374" y="1805049"/>
            <a:ext cx="79966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/>
              <a:t> </a:t>
            </a:r>
            <a:endParaRPr lang="pt-BR"/>
          </a:p>
          <a:p>
            <a:r>
              <a:rPr lang="pt-BR" b="1"/>
              <a:t>REFERÊNCIAS</a:t>
            </a:r>
            <a:endParaRPr lang="pt-BR"/>
          </a:p>
          <a:p>
            <a:r>
              <a:rPr lang="pt-BR" b="1"/>
              <a:t> </a:t>
            </a:r>
            <a:endParaRPr lang="pt-BR"/>
          </a:p>
          <a:p>
            <a:r>
              <a:rPr lang="pt-BR"/>
              <a:t>FARIA FILHO, Luciano M. </a:t>
            </a:r>
            <a:r>
              <a:rPr lang="pt-BR" b="1"/>
              <a:t>Para entender a relação escola-família:</a:t>
            </a:r>
            <a:r>
              <a:rPr lang="pt-BR"/>
              <a:t> uma contribuição da história da educação. São Paulo em Perspectiva, v. 14, n. 2, p. 44-50, abr./jun. 2000.</a:t>
            </a:r>
          </a:p>
          <a:p>
            <a:r>
              <a:rPr lang="pt-BR"/>
              <a:t> </a:t>
            </a:r>
          </a:p>
          <a:p>
            <a:r>
              <a:rPr lang="pt-BR"/>
              <a:t>CAETANO, L. M. </a:t>
            </a:r>
            <a:r>
              <a:rPr lang="pt-BR" b="1"/>
              <a:t>Relação escola e família:</a:t>
            </a:r>
            <a:r>
              <a:rPr lang="pt-BR"/>
              <a:t> uma proposta de parceria. Dialógica. 2004.</a:t>
            </a:r>
          </a:p>
          <a:p>
            <a:r>
              <a:rPr lang="pt-BR"/>
              <a:t> </a:t>
            </a:r>
          </a:p>
          <a:p>
            <a:r>
              <a:rPr lang="pt-BR"/>
              <a:t>CASTRO, J. M; REGATTIERI, M (orgs.). </a:t>
            </a:r>
            <a:r>
              <a:rPr lang="pt-BR" b="1"/>
              <a:t>Interação escola-família:</a:t>
            </a:r>
            <a:r>
              <a:rPr lang="pt-BR"/>
              <a:t> subsídios para práticas escolares. Brasília: UNESCO, MEC, 2009.</a:t>
            </a:r>
          </a:p>
          <a:p>
            <a:r>
              <a:rPr lang="pt-BR"/>
              <a:t> </a:t>
            </a:r>
          </a:p>
          <a:p>
            <a:r>
              <a:rPr lang="pt-BR"/>
              <a:t>BRASIL, Ministério da Educação, SEF. </a:t>
            </a:r>
            <a:r>
              <a:rPr lang="pt-BR" b="1"/>
              <a:t>Educar é uma tarefa de todos nós.</a:t>
            </a:r>
            <a:r>
              <a:rPr lang="pt-BR"/>
              <a:t> Um guia para a família participar, no dia-a-dia, da educação de nossas crianças. Brasília: Secretaria de Ensino Fundamental, Assessoria Nacional do Programa Parâmetros em Ação. 2002.</a:t>
            </a:r>
          </a:p>
          <a:p>
            <a:r>
              <a:rPr lang="pt-BR" b="1"/>
              <a:t> </a:t>
            </a:r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337094" y="854015"/>
            <a:ext cx="10118785" cy="38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BR" sz="1800" b="1" dirty="0" smtClean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7306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318</Words>
  <Application>Microsoft Office PowerPoint</Application>
  <PresentationFormat>Widescreen</PresentationFormat>
  <Paragraphs>92</Paragraphs>
  <Slides>11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Algerian</vt:lpstr>
      <vt:lpstr>Arial</vt:lpstr>
      <vt:lpstr>Bodoni MT Black</vt:lpstr>
      <vt:lpstr>Symbol</vt:lpstr>
      <vt:lpstr>Wingdings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</dc:title>
  <dc:creator>Cliente</dc:creator>
  <cp:lastModifiedBy>Cliente</cp:lastModifiedBy>
  <cp:revision>117</cp:revision>
  <dcterms:modified xsi:type="dcterms:W3CDTF">2023-03-01T11:11:51Z</dcterms:modified>
</cp:coreProperties>
</file>